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60" r:id="rId3"/>
    <p:sldId id="301" r:id="rId4"/>
    <p:sldId id="316" r:id="rId5"/>
    <p:sldId id="295" r:id="rId6"/>
    <p:sldId id="262" r:id="rId7"/>
    <p:sldId id="315" r:id="rId8"/>
    <p:sldId id="267" r:id="rId9"/>
    <p:sldId id="259" r:id="rId10"/>
    <p:sldId id="266" r:id="rId11"/>
    <p:sldId id="265" r:id="rId12"/>
    <p:sldId id="270" r:id="rId13"/>
    <p:sldId id="331" r:id="rId14"/>
    <p:sldId id="332" r:id="rId15"/>
    <p:sldId id="294" r:id="rId16"/>
    <p:sldId id="312" r:id="rId17"/>
    <p:sldId id="303" r:id="rId18"/>
    <p:sldId id="261" r:id="rId19"/>
    <p:sldId id="263" r:id="rId20"/>
    <p:sldId id="278" r:id="rId21"/>
    <p:sldId id="281" r:id="rId22"/>
    <p:sldId id="319" r:id="rId23"/>
    <p:sldId id="282" r:id="rId24"/>
    <p:sldId id="321" r:id="rId25"/>
    <p:sldId id="323" r:id="rId26"/>
    <p:sldId id="322" r:id="rId27"/>
    <p:sldId id="324" r:id="rId28"/>
    <p:sldId id="325" r:id="rId29"/>
    <p:sldId id="326" r:id="rId30"/>
    <p:sldId id="327" r:id="rId31"/>
    <p:sldId id="335" r:id="rId32"/>
    <p:sldId id="336" r:id="rId33"/>
    <p:sldId id="337" r:id="rId34"/>
    <p:sldId id="338" r:id="rId35"/>
    <p:sldId id="328" r:id="rId36"/>
    <p:sldId id="329" r:id="rId37"/>
    <p:sldId id="330" r:id="rId38"/>
    <p:sldId id="333" r:id="rId39"/>
    <p:sldId id="304" r:id="rId40"/>
    <p:sldId id="334" r:id="rId41"/>
    <p:sldId id="305" r:id="rId42"/>
    <p:sldId id="306" r:id="rId43"/>
    <p:sldId id="307" r:id="rId44"/>
    <p:sldId id="308" r:id="rId45"/>
    <p:sldId id="309" r:id="rId46"/>
    <p:sldId id="310" r:id="rId47"/>
    <p:sldId id="283" r:id="rId48"/>
    <p:sldId id="285" r:id="rId49"/>
    <p:sldId id="286" r:id="rId50"/>
    <p:sldId id="287" r:id="rId51"/>
    <p:sldId id="288" r:id="rId52"/>
    <p:sldId id="289" r:id="rId53"/>
    <p:sldId id="318" r:id="rId54"/>
    <p:sldId id="27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87C6-F12C-43C3-BF17-BCFE3B050990}" type="datetimeFigureOut">
              <a:rPr lang="en-IN" smtClean="0"/>
              <a:t>05-08-2016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DD0E6-5036-47DA-B22F-45FA1709772B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 thruBlk="1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ONY\Downloads\iot\Award%20winning%20IoT%20'life%20&amp;%20death'%20demo.mp4" TargetMode="External"/><Relationship Id="rId1" Type="http://schemas.microsoft.com/office/2007/relationships/media" Target="file:///C:\Users\SONY\Downloads\iot\Award%20winning%20IoT%20'life%20&amp;%20death'%20demo.mp4" TargetMode="Externa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SONY\Downloads\iot\How%20It%20Works_%20Internet%20of%20Things.mp4" TargetMode="External"/><Relationship Id="rId1" Type="http://schemas.microsoft.com/office/2007/relationships/media" Target="file:///C:\Users\SONY\Downloads\iot\How%20It%20Works_%20Internet%20of%20Things.mp4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8674" name="Picture 2" descr="6.3 Billion&#10; 6.8 Billion&#10; 7.2 Billion&#10; 7.6 Billion&#10;500 Million&#10; 12.5 Billion&#10; 25 Billion&#10; 50 Billion&#10;World&#10;Population&#10;Conn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Companies in IOT space</a:t>
            </a:r>
            <a:endParaRPr lang="en-IN" dirty="0"/>
          </a:p>
        </p:txBody>
      </p:sp>
      <p:pic>
        <p:nvPicPr>
          <p:cNvPr id="4" name="Content Placeholder 3" descr="internetofthings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444"/>
          <a:stretch>
            <a:fillRect/>
          </a:stretch>
        </p:blipFill>
        <p:spPr>
          <a:xfrm>
            <a:off x="0" y="1578818"/>
            <a:ext cx="9144000" cy="5279182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Freeform 3"/>
          <p:cNvSpPr>
            <a:spLocks/>
          </p:cNvSpPr>
          <p:nvPr/>
        </p:nvSpPr>
        <p:spPr bwMode="gray">
          <a:xfrm>
            <a:off x="3634994" y="4294521"/>
            <a:ext cx="2466975" cy="771525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4"/>
          <p:cNvSpPr>
            <a:spLocks/>
          </p:cNvSpPr>
          <p:nvPr/>
        </p:nvSpPr>
        <p:spPr bwMode="gray">
          <a:xfrm rot="3600000">
            <a:off x="2457069" y="4038934"/>
            <a:ext cx="2465387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gray">
          <a:xfrm rot="7200000">
            <a:off x="2128457" y="2738771"/>
            <a:ext cx="2465388" cy="769937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 rot="10800000">
            <a:off x="2752344" y="1865646"/>
            <a:ext cx="2466975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00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gray">
          <a:xfrm rot="14400000">
            <a:off x="4003294" y="2160921"/>
            <a:ext cx="2465388" cy="769938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gray">
          <a:xfrm rot="18000000">
            <a:off x="4333494" y="3375359"/>
            <a:ext cx="2466975" cy="771525"/>
          </a:xfrm>
          <a:custGeom>
            <a:avLst/>
            <a:gdLst>
              <a:gd name="T0" fmla="*/ 1405 w 1717"/>
              <a:gd name="T1" fmla="*/ 102 h 484"/>
              <a:gd name="T2" fmla="*/ 1540 w 1717"/>
              <a:gd name="T3" fmla="*/ 395 h 484"/>
              <a:gd name="T4" fmla="*/ 1472 w 1717"/>
              <a:gd name="T5" fmla="*/ 369 h 484"/>
              <a:gd name="T6" fmla="*/ 1373 w 1717"/>
              <a:gd name="T7" fmla="*/ 403 h 484"/>
              <a:gd name="T8" fmla="*/ 1274 w 1717"/>
              <a:gd name="T9" fmla="*/ 433 h 484"/>
              <a:gd name="T10" fmla="*/ 1160 w 1717"/>
              <a:gd name="T11" fmla="*/ 458 h 484"/>
              <a:gd name="T12" fmla="*/ 1062 w 1717"/>
              <a:gd name="T13" fmla="*/ 472 h 484"/>
              <a:gd name="T14" fmla="*/ 968 w 1717"/>
              <a:gd name="T15" fmla="*/ 479 h 484"/>
              <a:gd name="T16" fmla="*/ 872 w 1717"/>
              <a:gd name="T17" fmla="*/ 479 h 484"/>
              <a:gd name="T18" fmla="*/ 766 w 1717"/>
              <a:gd name="T19" fmla="*/ 468 h 484"/>
              <a:gd name="T20" fmla="*/ 634 w 1717"/>
              <a:gd name="T21" fmla="*/ 439 h 484"/>
              <a:gd name="T22" fmla="*/ 524 w 1717"/>
              <a:gd name="T23" fmla="*/ 407 h 484"/>
              <a:gd name="T24" fmla="*/ 435 w 1717"/>
              <a:gd name="T25" fmla="*/ 373 h 484"/>
              <a:gd name="T26" fmla="*/ 344 w 1717"/>
              <a:gd name="T27" fmla="*/ 326 h 484"/>
              <a:gd name="T28" fmla="*/ 242 w 1717"/>
              <a:gd name="T29" fmla="*/ 256 h 484"/>
              <a:gd name="T30" fmla="*/ 157 w 1717"/>
              <a:gd name="T31" fmla="*/ 186 h 484"/>
              <a:gd name="T32" fmla="*/ 102 w 1717"/>
              <a:gd name="T33" fmla="*/ 132 h 484"/>
              <a:gd name="T34" fmla="*/ 0 w 1717"/>
              <a:gd name="T35" fmla="*/ 0 h 484"/>
              <a:gd name="T36" fmla="*/ 135 w 1717"/>
              <a:gd name="T37" fmla="*/ 124 h 484"/>
              <a:gd name="T38" fmla="*/ 219 w 1717"/>
              <a:gd name="T39" fmla="*/ 186 h 484"/>
              <a:gd name="T40" fmla="*/ 307 w 1717"/>
              <a:gd name="T41" fmla="*/ 231 h 484"/>
              <a:gd name="T42" fmla="*/ 395 w 1717"/>
              <a:gd name="T43" fmla="*/ 267 h 484"/>
              <a:gd name="T44" fmla="*/ 487 w 1717"/>
              <a:gd name="T45" fmla="*/ 293 h 484"/>
              <a:gd name="T46" fmla="*/ 571 w 1717"/>
              <a:gd name="T47" fmla="*/ 309 h 484"/>
              <a:gd name="T48" fmla="*/ 673 w 1717"/>
              <a:gd name="T49" fmla="*/ 318 h 484"/>
              <a:gd name="T50" fmla="*/ 766 w 1717"/>
              <a:gd name="T51" fmla="*/ 318 h 484"/>
              <a:gd name="T52" fmla="*/ 890 w 1717"/>
              <a:gd name="T53" fmla="*/ 311 h 484"/>
              <a:gd name="T54" fmla="*/ 1000 w 1717"/>
              <a:gd name="T55" fmla="*/ 296 h 484"/>
              <a:gd name="T56" fmla="*/ 1106 w 1717"/>
              <a:gd name="T57" fmla="*/ 274 h 484"/>
              <a:gd name="T58" fmla="*/ 1212 w 1717"/>
              <a:gd name="T59" fmla="*/ 245 h 484"/>
              <a:gd name="T60" fmla="*/ 1318 w 1717"/>
              <a:gd name="T61" fmla="*/ 209 h 484"/>
              <a:gd name="T62" fmla="*/ 1427 w 1717"/>
              <a:gd name="T63" fmla="*/ 153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17" h="484">
                <a:moveTo>
                  <a:pt x="1427" y="153"/>
                </a:moveTo>
                <a:lnTo>
                  <a:pt x="1405" y="102"/>
                </a:lnTo>
                <a:lnTo>
                  <a:pt x="1716" y="132"/>
                </a:lnTo>
                <a:lnTo>
                  <a:pt x="1540" y="395"/>
                </a:lnTo>
                <a:lnTo>
                  <a:pt x="1519" y="344"/>
                </a:lnTo>
                <a:lnTo>
                  <a:pt x="1472" y="369"/>
                </a:lnTo>
                <a:lnTo>
                  <a:pt x="1413" y="391"/>
                </a:lnTo>
                <a:lnTo>
                  <a:pt x="1373" y="403"/>
                </a:lnTo>
                <a:lnTo>
                  <a:pt x="1328" y="418"/>
                </a:lnTo>
                <a:lnTo>
                  <a:pt x="1274" y="433"/>
                </a:lnTo>
                <a:lnTo>
                  <a:pt x="1219" y="447"/>
                </a:lnTo>
                <a:lnTo>
                  <a:pt x="1160" y="458"/>
                </a:lnTo>
                <a:lnTo>
                  <a:pt x="1117" y="464"/>
                </a:lnTo>
                <a:lnTo>
                  <a:pt x="1062" y="472"/>
                </a:lnTo>
                <a:lnTo>
                  <a:pt x="1007" y="479"/>
                </a:lnTo>
                <a:lnTo>
                  <a:pt x="968" y="479"/>
                </a:lnTo>
                <a:lnTo>
                  <a:pt x="916" y="483"/>
                </a:lnTo>
                <a:lnTo>
                  <a:pt x="872" y="479"/>
                </a:lnTo>
                <a:lnTo>
                  <a:pt x="817" y="475"/>
                </a:lnTo>
                <a:lnTo>
                  <a:pt x="766" y="468"/>
                </a:lnTo>
                <a:lnTo>
                  <a:pt x="701" y="453"/>
                </a:lnTo>
                <a:lnTo>
                  <a:pt x="634" y="439"/>
                </a:lnTo>
                <a:lnTo>
                  <a:pt x="576" y="424"/>
                </a:lnTo>
                <a:lnTo>
                  <a:pt x="524" y="407"/>
                </a:lnTo>
                <a:lnTo>
                  <a:pt x="476" y="391"/>
                </a:lnTo>
                <a:lnTo>
                  <a:pt x="435" y="373"/>
                </a:lnTo>
                <a:lnTo>
                  <a:pt x="384" y="349"/>
                </a:lnTo>
                <a:lnTo>
                  <a:pt x="344" y="326"/>
                </a:lnTo>
                <a:lnTo>
                  <a:pt x="293" y="293"/>
                </a:lnTo>
                <a:lnTo>
                  <a:pt x="242" y="256"/>
                </a:lnTo>
                <a:lnTo>
                  <a:pt x="205" y="226"/>
                </a:lnTo>
                <a:lnTo>
                  <a:pt x="157" y="186"/>
                </a:lnTo>
                <a:lnTo>
                  <a:pt x="124" y="158"/>
                </a:lnTo>
                <a:lnTo>
                  <a:pt x="102" y="132"/>
                </a:lnTo>
                <a:lnTo>
                  <a:pt x="62" y="88"/>
                </a:lnTo>
                <a:lnTo>
                  <a:pt x="0" y="0"/>
                </a:lnTo>
                <a:lnTo>
                  <a:pt x="91" y="88"/>
                </a:lnTo>
                <a:lnTo>
                  <a:pt x="135" y="124"/>
                </a:lnTo>
                <a:lnTo>
                  <a:pt x="175" y="158"/>
                </a:lnTo>
                <a:lnTo>
                  <a:pt x="219" y="186"/>
                </a:lnTo>
                <a:lnTo>
                  <a:pt x="263" y="209"/>
                </a:lnTo>
                <a:lnTo>
                  <a:pt x="307" y="231"/>
                </a:lnTo>
                <a:lnTo>
                  <a:pt x="355" y="253"/>
                </a:lnTo>
                <a:lnTo>
                  <a:pt x="395" y="267"/>
                </a:lnTo>
                <a:lnTo>
                  <a:pt x="439" y="282"/>
                </a:lnTo>
                <a:lnTo>
                  <a:pt x="487" y="293"/>
                </a:lnTo>
                <a:lnTo>
                  <a:pt x="534" y="301"/>
                </a:lnTo>
                <a:lnTo>
                  <a:pt x="571" y="309"/>
                </a:lnTo>
                <a:lnTo>
                  <a:pt x="622" y="312"/>
                </a:lnTo>
                <a:lnTo>
                  <a:pt x="673" y="318"/>
                </a:lnTo>
                <a:lnTo>
                  <a:pt x="718" y="318"/>
                </a:lnTo>
                <a:lnTo>
                  <a:pt x="766" y="318"/>
                </a:lnTo>
                <a:lnTo>
                  <a:pt x="828" y="318"/>
                </a:lnTo>
                <a:lnTo>
                  <a:pt x="890" y="311"/>
                </a:lnTo>
                <a:lnTo>
                  <a:pt x="949" y="304"/>
                </a:lnTo>
                <a:lnTo>
                  <a:pt x="1000" y="296"/>
                </a:lnTo>
                <a:lnTo>
                  <a:pt x="1058" y="285"/>
                </a:lnTo>
                <a:lnTo>
                  <a:pt x="1106" y="274"/>
                </a:lnTo>
                <a:lnTo>
                  <a:pt x="1156" y="260"/>
                </a:lnTo>
                <a:lnTo>
                  <a:pt x="1212" y="245"/>
                </a:lnTo>
                <a:lnTo>
                  <a:pt x="1259" y="231"/>
                </a:lnTo>
                <a:lnTo>
                  <a:pt x="1318" y="209"/>
                </a:lnTo>
                <a:lnTo>
                  <a:pt x="1362" y="190"/>
                </a:lnTo>
                <a:lnTo>
                  <a:pt x="1427" y="153"/>
                </a:lnTo>
              </a:path>
            </a:pathLst>
          </a:cu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gray">
          <a:xfrm>
            <a:off x="3419094" y="2456196"/>
            <a:ext cx="2057400" cy="20574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982202" y="2315057"/>
            <a:ext cx="18020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/>
              <a:t>Education</a:t>
            </a:r>
            <a:endParaRPr lang="en-US" sz="2400" b="1" dirty="0"/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671886" y="4129975"/>
            <a:ext cx="9861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/>
              <a:t>Food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5318342" y="1398255"/>
            <a:ext cx="24441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 smtClean="0"/>
              <a:t>Management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gray">
          <a:xfrm>
            <a:off x="3481646" y="2975309"/>
            <a:ext cx="2006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91440">
            <a:spAutoFit/>
          </a:bodyPr>
          <a:lstStyle/>
          <a:p>
            <a:pPr algn="ctr" eaLnBrk="0" hangingPunct="0"/>
            <a:r>
              <a:rPr lang="en-US" sz="24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IoT</a:t>
            </a:r>
            <a:r>
              <a:rPr lang="en-US" sz="2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Applications</a:t>
            </a:r>
            <a:endParaRPr lang="en-US" sz="2400" b="1" dirty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6493225" y="2696447"/>
            <a:ext cx="1125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/>
              <a:t>Retail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185728" y="4142716"/>
            <a:ext cx="158729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/>
              <a:t>Logistics</a:t>
            </a:r>
            <a:endParaRPr lang="en-US" sz="2400" b="1" dirty="0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301242" y="5656596"/>
            <a:ext cx="26324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/>
              <a:t>Pharmaceuticals</a:t>
            </a:r>
            <a:endParaRPr lang="en-US" sz="2400" b="1" dirty="0"/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 descr="https://bensontao.files.wordpress.com/2013/10/vivante-iot-ecosyste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9698" name="Picture 2" descr="The Internet of Things is a combination of:&#10;Sensors&#10;People and&#10;Processes&#10;Connectivity&#10;IoT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860521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Technical Perspective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643174" y="2000240"/>
            <a:ext cx="3857652" cy="857256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Sensing Layer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3108" y="3071810"/>
            <a:ext cx="4786346" cy="857256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Layer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43042" y="4143380"/>
            <a:ext cx="5786478" cy="857256"/>
          </a:xfrm>
          <a:prstGeom prst="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Layer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523975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Sense</a:t>
            </a:r>
            <a:endParaRPr lang="en-IN" dirty="0"/>
          </a:p>
        </p:txBody>
      </p:sp>
      <p:pic>
        <p:nvPicPr>
          <p:cNvPr id="52226" name="Picture 2" descr="https://s-media-cache-ak0.pinimg.com/236x/ea/a8/75/eaa875e54abf2e6bae94a35bf3448ae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28800"/>
            <a:ext cx="5904656" cy="4532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sensors</a:t>
            </a:r>
            <a:endParaRPr lang="en-IN" b="1" dirty="0"/>
          </a:p>
        </p:txBody>
      </p:sp>
      <p:pic>
        <p:nvPicPr>
          <p:cNvPr id="70658" name="Picture 2" descr="http://www.ic0nstrux.com/image/data/products/sensors/p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3" y="1412777"/>
            <a:ext cx="2779035" cy="2232248"/>
          </a:xfrm>
          <a:prstGeom prst="rect">
            <a:avLst/>
          </a:prstGeom>
          <a:noFill/>
        </p:spPr>
      </p:pic>
      <p:pic>
        <p:nvPicPr>
          <p:cNvPr id="70660" name="Picture 4" descr="http://www.circuitointegrato.com/2720-thickbox_default/the-infrared-barrier-modules-arduino-obstacle-avoidance-dolly-obstacle-avoidance-sensor-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764704"/>
            <a:ext cx="2808312" cy="2808313"/>
          </a:xfrm>
          <a:prstGeom prst="rect">
            <a:avLst/>
          </a:prstGeom>
          <a:noFill/>
        </p:spPr>
      </p:pic>
      <p:pic>
        <p:nvPicPr>
          <p:cNvPr id="70662" name="Picture 6" descr="http://img.dxcdn.com/productimages/sku_186672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717032"/>
            <a:ext cx="2520280" cy="2520281"/>
          </a:xfrm>
          <a:prstGeom prst="rect">
            <a:avLst/>
          </a:prstGeom>
          <a:noFill/>
        </p:spPr>
      </p:pic>
      <p:pic>
        <p:nvPicPr>
          <p:cNvPr id="70664" name="Picture 8" descr="http://www.dfrobot.com/wiki/images/b/b8/DFRobot_Gas_Sens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4077072"/>
            <a:ext cx="2447925" cy="2381250"/>
          </a:xfrm>
          <a:prstGeom prst="rect">
            <a:avLst/>
          </a:prstGeom>
          <a:noFill/>
        </p:spPr>
      </p:pic>
      <p:pic>
        <p:nvPicPr>
          <p:cNvPr id="70666" name="Picture 10" descr="http://image.slidesharecdn.com/touchsensorppt13mmt1013-150821133708-lva1-app6892/95/touch-screen-sensor-presentation-8-638.jpg?cb=144230586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8104" y="4005064"/>
            <a:ext cx="2779035" cy="2088232"/>
          </a:xfrm>
          <a:prstGeom prst="rect">
            <a:avLst/>
          </a:prstGeom>
          <a:noFill/>
        </p:spPr>
      </p:pic>
      <p:pic>
        <p:nvPicPr>
          <p:cNvPr id="70668" name="Picture 12" descr="http://cache.lego.com/e/dynamic/is/image/LEGO/9845?$main$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1484784"/>
            <a:ext cx="3024336" cy="226825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2466" name="Picture 2" descr="http://www.whowired.com/news/photo/201409/403914_4033_44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2" descr="http://www.whowired.com/news/photo/201409/403914_4033_44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 descr="https://cdn.comparitech.com/wp-content/uploads/2015/10/Io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 descr="https://encrypted-tbn2.gstatic.com/images?q=tbn:ANd9GcRuMQ-TJo5pAQDDW5WVfQ_nFpPEQccXgeYNvM4q5HZ1XNcgSQB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9942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410" name="Picture 2" descr="http://betanews.com/wp-content/uploads/2015/10/Internt-of-things-icons-e14473345565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7890" name="Picture 2" descr="IoT &#10;  Cloud &#10;  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62" name="Picture 2" descr="Collect Data Previously Unavailable – “Assist scienti&amp;filig;c&#10;community or survey activities”&#10;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Award winning IoT 'life &amp; death' 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1709809"/>
            <a:ext cx="9073008" cy="5103567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9938" name="Picture 2" descr="E&amp;ffilig;cient Waste Management in Smart Cities&#10;Supported by the Sensing-as-a-Service&#10;[Source: “Sensing as a Service Model for Sm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7118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oT&#10;for Agriculture&#10;startandgrowth.com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2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0609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earch&#10;Water stressDiagnosis&#10;of diseases&#10;Variable-Rate&#10;Fertility&#10;Soil erosionCrop yield&#10;Applications&#10;Smart data&#10;Mapping&#10;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48"/>
            <a:ext cx="9144000" cy="6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815888"/>
      </p:ext>
    </p:extLst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UAV for spreading&#10;Yamahaprecisionagriculture.com/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35"/>
            <a:ext cx="9144000" cy="68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024584"/>
      </p:ext>
    </p:extLst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0.wp.com/blog.smartthings.com/wp-content/uploads/2014/07/large-Image-for-Smart-phone-smart-home-article.jpg?fit=683%2C405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" y="404664"/>
            <a:ext cx="9132421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33145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slidesharecdn.com/internetofthings-141118100906-conversion-gate02/95/internet-of-things-for-smart-home-4-638.jpg?cb=14163054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886"/>
            <a:ext cx="8964488" cy="673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495079"/>
      </p:ext>
    </p:extLst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IN" b="1" dirty="0" smtClean="0">
                <a:solidFill>
                  <a:srgbClr val="00B0F0"/>
                </a:solidFill>
              </a:rPr>
              <a:t>Smart home products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6146" name="Picture 2" descr="http://siliconangle.com/files/2013/09/Screen-shot-2013-09-23-at-10.58.21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2592288" cy="212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iliputing.com/wp-content/uploads/2014/06/nest-thermost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650" y="1546652"/>
            <a:ext cx="3721334" cy="27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siliconangle.com/files/2015/08/CastleHu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23459"/>
            <a:ext cx="2952328" cy="22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66.media.tumblr.com/57c5c63e8a465b63bd3ce37898d40b0d/tumblr_inline_n1vddbjlz71rh0odq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385468"/>
            <a:ext cx="4190731" cy="24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9260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0418" name="Picture 2" descr="http://www.freeppt.net/template/money_print_ppt_backgroun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9143998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23728" y="1772816"/>
            <a:ext cx="6480720" cy="3836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Introduction/Overview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Internet of Things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Applications of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IoT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Future of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IoT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Automate home Appliances</a:t>
            </a:r>
          </a:p>
          <a:p>
            <a:r>
              <a:rPr lang="en-IN" dirty="0" smtClean="0"/>
              <a:t>Saves Energy bills</a:t>
            </a:r>
          </a:p>
          <a:p>
            <a:r>
              <a:rPr lang="en-IN" dirty="0" smtClean="0"/>
              <a:t>Easily &amp; Affordably secure your home </a:t>
            </a:r>
          </a:p>
          <a:p>
            <a:r>
              <a:rPr lang="en-IN" dirty="0" smtClean="0"/>
              <a:t>Avoid water leakages and automate water levels on Over Head tanks</a:t>
            </a:r>
          </a:p>
          <a:p>
            <a:r>
              <a:rPr lang="en-IN" dirty="0" smtClean="0"/>
              <a:t>Protect your children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15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cap="all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00B0F0"/>
                </a:solidFill>
              </a:rPr>
              <a:t>MONITORING AND CONTROLLING </a:t>
            </a:r>
            <a:r>
              <a:rPr lang="en-IN" b="1" cap="all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00B0F0"/>
                </a:solidFill>
              </a:rPr>
              <a:t>TRAFFIC</a:t>
            </a:r>
            <a:endParaRPr lang="en-IN" dirty="0">
              <a:ln>
                <a:solidFill>
                  <a:schemeClr val="accent5">
                    <a:lumMod val="75000"/>
                  </a:schemeClr>
                </a:solidFill>
              </a:ln>
              <a:solidFill>
                <a:srgbClr val="00B0F0"/>
              </a:solidFill>
            </a:endParaRPr>
          </a:p>
        </p:txBody>
      </p:sp>
      <p:pic>
        <p:nvPicPr>
          <p:cNvPr id="3074" name="Picture 2" descr="Smart Cars IoT sensors coverage in real traff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800"/>
            <a:ext cx="9144000" cy="516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049732"/>
      </p:ext>
    </p:extLst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  <a:latin typeface="Estrangelo Edessa" panose="03080600000000000000" pitchFamily="66" charset="0"/>
                <a:cs typeface="Estrangelo Edessa" panose="03080600000000000000" pitchFamily="66" charset="0"/>
              </a:rPr>
              <a:t>TESLA CONNECTED CAR</a:t>
            </a:r>
            <a:endParaRPr lang="en-IN" dirty="0">
              <a:solidFill>
                <a:srgbClr val="FF0000"/>
              </a:solidFill>
              <a:latin typeface="Estrangelo Edessa" panose="03080600000000000000" pitchFamily="66" charset="0"/>
              <a:cs typeface="Estrangelo Edessa" panose="03080600000000000000" pitchFamily="66" charset="0"/>
            </a:endParaRPr>
          </a:p>
        </p:txBody>
      </p:sp>
      <p:pic>
        <p:nvPicPr>
          <p:cNvPr id="4098" name="Picture 2" descr="http://blogs-images.forbes.com/adamhartung/files/2015/01/tesla-elon-musk-1940x10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824"/>
            <a:ext cx="9144000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17945"/>
      </p:ext>
    </p:extLst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Game changer in Cold chain storage</a:t>
            </a:r>
            <a:endParaRPr lang="en-IN" b="1" dirty="0"/>
          </a:p>
        </p:txBody>
      </p:sp>
      <p:pic>
        <p:nvPicPr>
          <p:cNvPr id="5122" name="Picture 2" descr="http://www.zatar.com/sites/default/files/pictures/use_cases/cold_cha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4422138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01476"/>
      </p:ext>
    </p:extLst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Smart Building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6146" name="Picture 2" descr="http://www.e2econsulting.co.za/wp-content/uploads/Smart-Buil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5289796" cy="4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411754"/>
      </p:ext>
    </p:extLst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Health monitoring </a:t>
            </a:r>
            <a:endParaRPr lang="en-IN" dirty="0"/>
          </a:p>
        </p:txBody>
      </p:sp>
      <p:pic>
        <p:nvPicPr>
          <p:cNvPr id="9220" name="Picture 4" descr="http://cdn.business.transworld.net/wp-content/blogs.dir/1/files/2016/02/fitbit-al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" y="1844824"/>
            <a:ext cx="3951813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cnet3.cbsistatic.com/hub/i/2014/03/12/1d866210-b0b5-11e3-a24e-d4ae52e62bcc/22b079a6b12cf40fe2d4164b392e408e/Fitbit_Force_35828458_35_610x4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34" y="1491238"/>
            <a:ext cx="4416425" cy="315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underconsideration.com/brandnew/archives/fitbit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24" y="5229200"/>
            <a:ext cx="5607952" cy="103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509395"/>
      </p:ext>
    </p:extLst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medgizmo.info/uploads/NEWS/August2015/24_08/2015-08-24_8-37-3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4" y="1124744"/>
            <a:ext cx="7573285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scientificcomputing.com/sites/scientificcomputing.com/files/legacyimages/Images/01_2012/Tricorder-X-PRIZ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91" y="4524374"/>
            <a:ext cx="19050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32926"/>
      </p:ext>
    </p:extLst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Blood glucose level monitoring 	</a:t>
            </a:r>
            <a:endParaRPr lang="en-IN" dirty="0"/>
          </a:p>
        </p:txBody>
      </p:sp>
      <p:pic>
        <p:nvPicPr>
          <p:cNvPr id="11266" name="Picture 2" descr="https://www.uhealth-aus.com/images/glucose-meter-300x2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5076056" cy="365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mobihealthnews.com/sites/default/files/wp-content/uploads/2013/01/iphone_cable_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88840"/>
            <a:ext cx="3476625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499609"/>
      </p:ext>
    </p:extLst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b="1" dirty="0" smtClean="0"/>
              <a:t>CAREGIVING IS GOING TO TAKE A NEW TURN</a:t>
            </a:r>
            <a:endParaRPr lang="en-IN" sz="3200" b="1" dirty="0"/>
          </a:p>
        </p:txBody>
      </p:sp>
      <p:pic>
        <p:nvPicPr>
          <p:cNvPr id="1026" name="Picture 2" descr="patient monitoring weara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66" y="1717661"/>
            <a:ext cx="7343775" cy="489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010482"/>
      </p:ext>
    </p:extLst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3490" name="Picture 2" descr="http://files1.coloribus.com/files/adsarchive/part_2058/20582005/file/oral-b-oral-b-smart-brush-and-app-image-600-660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81941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770" y="332966"/>
            <a:ext cx="8229600" cy="1143000"/>
          </a:xfrm>
        </p:spPr>
        <p:txBody>
          <a:bodyPr/>
          <a:lstStyle/>
          <a:p>
            <a:r>
              <a:rPr lang="en-US" b="1" dirty="0" smtClean="0"/>
              <a:t>The Internet of Things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2322" y="1585376"/>
            <a:ext cx="4341686" cy="361646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term Internet of Things was first used by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Kevin Ashton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1999.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Refers to uniquely identifiable objects (things) and their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virtual representations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an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Internet-like structure</a:t>
            </a: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the-internet-of-thing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1772816"/>
            <a:ext cx="3857632" cy="2700342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IN" sz="3600" b="1" dirty="0" smtClean="0">
                <a:solidFill>
                  <a:srgbClr val="FF0000"/>
                </a:solidFill>
              </a:rPr>
              <a:t>Better Shopping Experience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s://cdn2.wtvox.com/wp-content/uploads/2015/09/shopping-iot_wtvox.com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49"/>
            <a:ext cx="8304857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571316"/>
      </p:ext>
    </p:extLst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4514" name="Picture 2" descr="http://outsoft.com/wp-content/uploads/2015/04/05-Smart-Propane-Tank-670x4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5538" name="Picture 2" descr="http://www.howtoisolve.com/wp-content/uploads/2016/01/Smart-glucose-monitor-system-for-iPhone-iPod-Tou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355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6562" name="Picture 2" descr="http://d19vp51bag8frf.cloudfront.net/wp-content/uploads/2013/07/canary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265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7586" name="Picture 2" descr="http://outsoft.com/wp-content/uploads/2015/04/17-Bluetooth-Enabled-Inso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8610" name="Picture 2" descr="http://outsoft.com/wp-content/uploads/2015/04/27-Smart-Garbage-Can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9634" name="Picture 2" descr="http://image.slidesharecdn.com/1-140609015138-phpapp01/95/2014-iot-forumbroadcom-17-638.jpg?cb=14024579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8914" name="Picture 2" descr="Urban Crowdsensing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3010" name="Picture 2" descr="Classi&amp;filig;cation of Pedometer-Determined Physical Activity&#10;•  &lt; 5000 steps/day - &quot;sedentary lifestyle index”&#10;•  5,000-7,499 s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1986" name="Picture 2" descr="I Want To Know More About Myself&#10;•  Where you’re going?&#10;•  Who you’ve interacted with?&#10;•  How long you’ve spoken to friend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 smtClean="0">
                <a:solidFill>
                  <a:schemeClr val="bg2">
                    <a:lumMod val="10000"/>
                  </a:schemeClr>
                </a:solidFill>
                <a:latin typeface="Arial Rounded MT Bold" pitchFamily="34" charset="0"/>
              </a:rPr>
              <a:t>Internet of people</a:t>
            </a:r>
            <a:endParaRPr lang="en-IN" b="1" dirty="0">
              <a:solidFill>
                <a:schemeClr val="bg2">
                  <a:lumMod val="10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53250" name="Picture 2" descr="http://cielotalent.com/media/53810/blog-post_61715.jpg?width=403&amp;height=3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84784"/>
            <a:ext cx="6048672" cy="513025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7106" name="Picture 2" descr="Digital memories can do more than simply assist the recollection&#10;of past events, conversations and projects.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6082" name="Picture 2" descr="The 150 Days&#10;of My Life&#10;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5058" name="Picture 2" descr="Top 10 Places That Have Banned Google Glass&#10;Because of these concerns, Google Glass has&#10;already received a number of pre-b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dirty="0" smtClean="0"/>
              <a:t>Privacy – will be a huge issue when implementing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Identity  - Online Fragmentation of Identity</a:t>
            </a:r>
          </a:p>
          <a:p>
            <a:pPr lvl="1">
              <a:buNone/>
            </a:pPr>
            <a:r>
              <a:rPr lang="en-US" dirty="0" smtClean="0"/>
              <a:t>Efficiency – speed  - person loses identity and is an IP address</a:t>
            </a:r>
          </a:p>
          <a:p>
            <a:pPr lvl="1">
              <a:buNone/>
            </a:pPr>
            <a:r>
              <a:rPr lang="en-US" dirty="0" smtClean="0"/>
              <a:t>Decisions – do not delegate too much of our decision making and freedom of choice to things and machines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Challenges and Issues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7650" name="Picture 2" descr="http://mes.ccps.us/files/2015/11/thank-you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 descr="http://www.kurzweilai.net/images/ericssonth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Usage and Population Statistics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5" descr="Internet-of-Things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42910" y="1142984"/>
            <a:ext cx="7571128" cy="4983179"/>
          </a:xfr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002060"/>
                </a:solidFill>
              </a:rPr>
              <a:t>Video Demo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How It Works_ Internet of Thing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65876" y="1844824"/>
            <a:ext cx="8320924" cy="468052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Internet of devices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http://image.slidesharecdn.com/rmpresentation-150905025603-lva1-app6891/95/role-of-iot-devices-and-servcies-in-the-development-of-smart-cities-4-638.jpg?cb=14414218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9144000" cy="531422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195</Words>
  <Application>Microsoft Office PowerPoint</Application>
  <PresentationFormat>On-screen Show (4:3)</PresentationFormat>
  <Paragraphs>47</Paragraphs>
  <Slides>54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Arial Rounded MT Bold</vt:lpstr>
      <vt:lpstr>Calibri</vt:lpstr>
      <vt:lpstr>Estrangelo Edessa</vt:lpstr>
      <vt:lpstr>Office Theme</vt:lpstr>
      <vt:lpstr>PowerPoint Presentation</vt:lpstr>
      <vt:lpstr>PowerPoint Presentation</vt:lpstr>
      <vt:lpstr>PowerPoint Presentation</vt:lpstr>
      <vt:lpstr>The Internet of Things</vt:lpstr>
      <vt:lpstr>Internet of people</vt:lpstr>
      <vt:lpstr>PowerPoint Presentation</vt:lpstr>
      <vt:lpstr>Internet Usage and Population Statistics</vt:lpstr>
      <vt:lpstr>Video Demo</vt:lpstr>
      <vt:lpstr>Internet of devices</vt:lpstr>
      <vt:lpstr>Companies in IOT space</vt:lpstr>
      <vt:lpstr>Applications of IoT </vt:lpstr>
      <vt:lpstr>PowerPoint Presentation</vt:lpstr>
      <vt:lpstr>PowerPoint Presentation</vt:lpstr>
      <vt:lpstr>Technical Perspective</vt:lpstr>
      <vt:lpstr>Sense</vt:lpstr>
      <vt:lpstr>sensors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home products</vt:lpstr>
      <vt:lpstr>PowerPoint Presentation</vt:lpstr>
      <vt:lpstr>MONITORING AND CONTROLLING TRAFFIC</vt:lpstr>
      <vt:lpstr>TESLA CONNECTED CAR</vt:lpstr>
      <vt:lpstr>Game changer in Cold chain storage</vt:lpstr>
      <vt:lpstr>Smart Building </vt:lpstr>
      <vt:lpstr>Health monitoring </vt:lpstr>
      <vt:lpstr>PowerPoint Presentation</vt:lpstr>
      <vt:lpstr>Blood glucose level monitoring  </vt:lpstr>
      <vt:lpstr>CAREGIVING IS GOING TO TAKE A NEW TURN</vt:lpstr>
      <vt:lpstr>PowerPoint Presentation</vt:lpstr>
      <vt:lpstr>Better Shopping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</dc:creator>
  <cp:lastModifiedBy>Thavti, Raj Kumar</cp:lastModifiedBy>
  <cp:revision>103</cp:revision>
  <dcterms:created xsi:type="dcterms:W3CDTF">2016-03-07T14:26:55Z</dcterms:created>
  <dcterms:modified xsi:type="dcterms:W3CDTF">2016-08-05T16:08:16Z</dcterms:modified>
</cp:coreProperties>
</file>